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9" r:id="rId3"/>
    <p:sldId id="258" r:id="rId4"/>
    <p:sldId id="261" r:id="rId5"/>
    <p:sldId id="279" r:id="rId6"/>
    <p:sldId id="278" r:id="rId7"/>
    <p:sldId id="260" r:id="rId8"/>
    <p:sldId id="262" r:id="rId9"/>
    <p:sldId id="280" r:id="rId10"/>
    <p:sldId id="284" r:id="rId11"/>
    <p:sldId id="281" r:id="rId12"/>
    <p:sldId id="283" r:id="rId13"/>
  </p:sldIdLst>
  <p:sldSz cx="12192000" cy="6858000"/>
  <p:notesSz cx="6889750" cy="9607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100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85558" cy="482046"/>
          </a:xfrm>
          <a:prstGeom prst="rect">
            <a:avLst/>
          </a:prstGeom>
        </p:spPr>
        <p:txBody>
          <a:bodyPr vert="horz" lIns="94265" tIns="47133" rIns="94265" bIns="47133" rtlCol="0"/>
          <a:lstStyle>
            <a:lvl1pPr algn="l">
              <a:defRPr sz="1200"/>
            </a:lvl1pPr>
          </a:lstStyle>
          <a:p>
            <a:endParaRPr lang="nb-NO"/>
          </a:p>
        </p:txBody>
      </p:sp>
      <p:sp>
        <p:nvSpPr>
          <p:cNvPr id="3" name="Plassholder for dato 2"/>
          <p:cNvSpPr>
            <a:spLocks noGrp="1"/>
          </p:cNvSpPr>
          <p:nvPr>
            <p:ph type="dt" idx="1"/>
          </p:nvPr>
        </p:nvSpPr>
        <p:spPr>
          <a:xfrm>
            <a:off x="3902597" y="0"/>
            <a:ext cx="2985558" cy="482046"/>
          </a:xfrm>
          <a:prstGeom prst="rect">
            <a:avLst/>
          </a:prstGeom>
        </p:spPr>
        <p:txBody>
          <a:bodyPr vert="horz" lIns="94265" tIns="47133" rIns="94265" bIns="47133" rtlCol="0"/>
          <a:lstStyle>
            <a:lvl1pPr algn="r">
              <a:defRPr sz="1200"/>
            </a:lvl1pPr>
          </a:lstStyle>
          <a:p>
            <a:fld id="{5C3326A8-230C-458E-A3BD-C31F019F75FD}" type="datetimeFigureOut">
              <a:rPr lang="nb-NO"/>
              <a:t>28.01.2018</a:t>
            </a:fld>
            <a:endParaRPr lang="nb-NO"/>
          </a:p>
        </p:txBody>
      </p:sp>
      <p:sp>
        <p:nvSpPr>
          <p:cNvPr id="4" name="Plassholder for lysbilde 3"/>
          <p:cNvSpPr>
            <a:spLocks noGrp="1" noRot="1" noChangeAspect="1"/>
          </p:cNvSpPr>
          <p:nvPr>
            <p:ph type="sldImg" idx="2"/>
          </p:nvPr>
        </p:nvSpPr>
        <p:spPr>
          <a:xfrm>
            <a:off x="563563" y="1201738"/>
            <a:ext cx="5762625" cy="3241675"/>
          </a:xfrm>
          <a:prstGeom prst="rect">
            <a:avLst/>
          </a:prstGeom>
          <a:noFill/>
          <a:ln w="12700">
            <a:solidFill>
              <a:prstClr val="black"/>
            </a:solidFill>
          </a:ln>
        </p:spPr>
        <p:txBody>
          <a:bodyPr vert="horz" lIns="94265" tIns="47133" rIns="94265" bIns="47133" rtlCol="0" anchor="ctr"/>
          <a:lstStyle/>
          <a:p>
            <a:endParaRPr lang="nb-NO"/>
          </a:p>
        </p:txBody>
      </p:sp>
      <p:sp>
        <p:nvSpPr>
          <p:cNvPr id="5" name="Plassholder for notater 4"/>
          <p:cNvSpPr>
            <a:spLocks noGrp="1"/>
          </p:cNvSpPr>
          <p:nvPr>
            <p:ph type="body" sz="quarter" idx="3"/>
          </p:nvPr>
        </p:nvSpPr>
        <p:spPr>
          <a:xfrm>
            <a:off x="688975" y="4623633"/>
            <a:ext cx="5511800" cy="3782973"/>
          </a:xfrm>
          <a:prstGeom prst="rect">
            <a:avLst/>
          </a:prstGeom>
        </p:spPr>
        <p:txBody>
          <a:bodyPr vert="horz" lIns="94265" tIns="47133" rIns="94265" bIns="47133"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125506"/>
            <a:ext cx="2985558" cy="482045"/>
          </a:xfrm>
          <a:prstGeom prst="rect">
            <a:avLst/>
          </a:prstGeom>
        </p:spPr>
        <p:txBody>
          <a:bodyPr vert="horz" lIns="94265" tIns="47133" rIns="94265" bIns="47133" rtlCol="0" anchor="b"/>
          <a:lstStyle>
            <a:lvl1pPr algn="l">
              <a:defRPr sz="1200"/>
            </a:lvl1pPr>
          </a:lstStyle>
          <a:p>
            <a:endParaRPr lang="nb-NO"/>
          </a:p>
        </p:txBody>
      </p:sp>
      <p:sp>
        <p:nvSpPr>
          <p:cNvPr id="7" name="Plassholder for lysbildenummer 6"/>
          <p:cNvSpPr>
            <a:spLocks noGrp="1"/>
          </p:cNvSpPr>
          <p:nvPr>
            <p:ph type="sldNum" sz="quarter" idx="5"/>
          </p:nvPr>
        </p:nvSpPr>
        <p:spPr>
          <a:xfrm>
            <a:off x="3902597" y="9125506"/>
            <a:ext cx="2985558" cy="482045"/>
          </a:xfrm>
          <a:prstGeom prst="rect">
            <a:avLst/>
          </a:prstGeom>
        </p:spPr>
        <p:txBody>
          <a:bodyPr vert="horz" lIns="94265" tIns="47133" rIns="94265" bIns="47133" rtlCol="0" anchor="b"/>
          <a:lstStyle>
            <a:lvl1pPr algn="r">
              <a:defRPr sz="1200"/>
            </a:lvl1pPr>
          </a:lstStyle>
          <a:p>
            <a:fld id="{E0F210F9-42F8-46FC-8F8A-0A345D653CDA}" type="slidenum">
              <a:rPr lang="nb-NO"/>
              <a:t>‹#›</a:t>
            </a:fld>
            <a:endParaRPr lang="nb-NO"/>
          </a:p>
        </p:txBody>
      </p:sp>
    </p:spTree>
    <p:extLst>
      <p:ext uri="{BB962C8B-B14F-4D97-AF65-F5344CB8AC3E}">
        <p14:creationId xmlns:p14="http://schemas.microsoft.com/office/powerpoint/2010/main" val="24100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42655"/>
            <a:r>
              <a:rPr lang="nb-NO" dirty="0"/>
              <a:t>Buddhismen er en av våre eldste verdensreligioner, og oppsto i India for ca. 2500 år siden. Buddhismen er statsreligion i Thailand og har en sterk stilling i flere land i Østen, bla. Kina, Japan, Sri Lanka, Burma, Laos, Vietnam og Tibet. På verdensbasis er rundt 550 millioner mennesker buddhister. Det er også mulig å ha en filosofisk og psykologisk tilnærming til denne religionen, sett i lys av meditasjonens rolle og den allmennetiske tilnærmingen til omgivelsene. </a:t>
            </a:r>
          </a:p>
        </p:txBody>
      </p:sp>
      <p:sp>
        <p:nvSpPr>
          <p:cNvPr id="4" name="Plassholder for lysbildenummer 3"/>
          <p:cNvSpPr>
            <a:spLocks noGrp="1"/>
          </p:cNvSpPr>
          <p:nvPr>
            <p:ph type="sldNum" sz="quarter" idx="10"/>
          </p:nvPr>
        </p:nvSpPr>
        <p:spPr/>
        <p:txBody>
          <a:bodyPr/>
          <a:lstStyle/>
          <a:p>
            <a:fld id="{E0F210F9-42F8-46FC-8F8A-0A345D653CDA}" type="slidenum">
              <a:rPr lang="nb-NO" smtClean="0"/>
              <a:t>1</a:t>
            </a:fld>
            <a:endParaRPr lang="nb-NO"/>
          </a:p>
        </p:txBody>
      </p:sp>
    </p:spTree>
    <p:extLst>
      <p:ext uri="{BB962C8B-B14F-4D97-AF65-F5344CB8AC3E}">
        <p14:creationId xmlns:p14="http://schemas.microsoft.com/office/powerpoint/2010/main" val="213632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42655"/>
            <a:r>
              <a:rPr lang="nb-NO" dirty="0"/>
              <a:t>Ulike symboler på Buddha. Statuen til høyre representerer den historiske buddha, som han kan ha sett ut, i dyp meditasjon. Statuen til venstre er kanskje den mest kjente versjonen for oss i vesten, den smilende Buddha. Mange hevder denne statuen egentlig viser Ho Tai, en kinesisk munk som var kjent for å dele Buddhas visdom.    </a:t>
            </a:r>
          </a:p>
          <a:p>
            <a:endParaRPr lang="en-US" dirty="0">
              <a:cs typeface="Calibri"/>
            </a:endParaRPr>
          </a:p>
        </p:txBody>
      </p:sp>
      <p:sp>
        <p:nvSpPr>
          <p:cNvPr id="4" name="Plassholder for lysbildenummer 3"/>
          <p:cNvSpPr>
            <a:spLocks noGrp="1"/>
          </p:cNvSpPr>
          <p:nvPr>
            <p:ph type="sldNum" sz="quarter" idx="10"/>
          </p:nvPr>
        </p:nvSpPr>
        <p:spPr/>
        <p:txBody>
          <a:bodyPr/>
          <a:lstStyle/>
          <a:p>
            <a:fld id="{E0F210F9-42F8-46FC-8F8A-0A345D653CDA}" type="slidenum">
              <a:rPr lang="nb-NO"/>
              <a:t>2</a:t>
            </a:fld>
            <a:endParaRPr lang="nb-NO"/>
          </a:p>
        </p:txBody>
      </p:sp>
    </p:spTree>
    <p:extLst>
      <p:ext uri="{BB962C8B-B14F-4D97-AF65-F5344CB8AC3E}">
        <p14:creationId xmlns:p14="http://schemas.microsoft.com/office/powerpoint/2010/main" val="6622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Hovedretninger innen buddhismen</a:t>
            </a:r>
          </a:p>
          <a:p>
            <a:r>
              <a:rPr lang="nb-NO" dirty="0"/>
              <a:t>Sørlige buddhismen, konservativ tolkning med munker og nonner som skal leve asketisk etter strenge regler. Idealet er å gjenfødes som munk gjennom gaver og mat til munkene samt gode gjerninger. Målet er å nå nirvana gjennom disiplin, egeninnsats og meditasjon. </a:t>
            </a:r>
          </a:p>
          <a:p>
            <a:r>
              <a:rPr lang="nb-NO" dirty="0"/>
              <a:t>Østlige buddhismen, munkene skal dele sin innsikt med andre og leve som en del av samfunnet. Ser den historiske Buddha som en manifestasjon av åndelig virkelighet. Finnes mange buddhaer. Ser hele verden som en helhet som hører sammen. De med mye skal dele med de som har lite, og oppnå frelse for alt levende fremfor individet. Mest vanlige formen for buddhisme. </a:t>
            </a:r>
          </a:p>
          <a:p>
            <a:r>
              <a:rPr lang="nb-NO" dirty="0"/>
              <a:t>Nordlige buddhismen, tibetanske tradisjonen. Assosieres med diamanten som bilde på den skjønne og uovervinnelige sannheten. Dalai Lama er den åndelige lederen. </a:t>
            </a:r>
          </a:p>
          <a:p>
            <a:pPr fontAlgn="base"/>
            <a:r>
              <a:rPr lang="nb-NO" dirty="0"/>
              <a:t>- Livets hjul med punktene på den åttefoldige vei. Dette er veien til nirvana, med visdom (gjennom anskuelse og tenkning), etikk (gjennom tale, handling og levevis) og meditasjon (gjennom streben, aktpågivenhet og konsentrasjon)</a:t>
            </a:r>
          </a:p>
          <a:p>
            <a:r>
              <a:rPr lang="nb-NO" dirty="0"/>
              <a:t>- Her hjemme finnes det flere templer som fungerer som sosiale og religiøse samlingsplasser. Rundt halvparten av landets 20 000 buddhister er vietnamesere. Disse tilhører </a:t>
            </a:r>
            <a:r>
              <a:rPr lang="nb-NO" dirty="0" err="1"/>
              <a:t>Mahayantradisjonen</a:t>
            </a:r>
            <a:r>
              <a:rPr lang="nb-NO" dirty="0"/>
              <a:t> som er den mest vanlige og influert av Kina. Mange kommer også fra Thailand. 8000 av landets buddhister er organisert i Buddhistforbundet.  </a:t>
            </a:r>
          </a:p>
          <a:p>
            <a:endParaRPr lang="nb-NO" dirty="0"/>
          </a:p>
        </p:txBody>
      </p:sp>
      <p:sp>
        <p:nvSpPr>
          <p:cNvPr id="4" name="Plassholder for lysbildenummer 3"/>
          <p:cNvSpPr>
            <a:spLocks noGrp="1"/>
          </p:cNvSpPr>
          <p:nvPr>
            <p:ph type="sldNum" sz="quarter" idx="10"/>
          </p:nvPr>
        </p:nvSpPr>
        <p:spPr/>
        <p:txBody>
          <a:bodyPr/>
          <a:lstStyle/>
          <a:p>
            <a:fld id="{E0F210F9-42F8-46FC-8F8A-0A345D653CDA}" type="slidenum">
              <a:rPr lang="nb-NO" smtClean="0"/>
              <a:t>3</a:t>
            </a:fld>
            <a:endParaRPr lang="nb-NO"/>
          </a:p>
        </p:txBody>
      </p:sp>
    </p:spTree>
    <p:extLst>
      <p:ext uri="{BB962C8B-B14F-4D97-AF65-F5344CB8AC3E}">
        <p14:creationId xmlns:p14="http://schemas.microsoft.com/office/powerpoint/2010/main" val="425627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42655"/>
            <a:r>
              <a:rPr lang="nb-NO" dirty="0"/>
              <a:t>- Som i alle andre religioner er det ulik grad av tilbedelse og religiøs praktisering. Det er vanlig å ha et alter hjemme der det kan tennes lys, brennes røkelse og legges blomster. Spesielt lotusblomsten er hellig. Her kan det også forekomme små statuer av Buddha og livets hjul. Bønn skjer med å samle hendene og bøye hodet. Meditasjonen fyller sinnet med harmoni og er selve grunnlaget for å kunne oppnå en opplyst tilstand på veien mot nirvana. </a:t>
            </a:r>
          </a:p>
          <a:p>
            <a:pPr defTabSz="942655"/>
            <a:r>
              <a:rPr lang="nb-NO" dirty="0"/>
              <a:t>- Solkorset er et gammelt indisk symbol på lykke som har vært knyttet til buddhismen. </a:t>
            </a:r>
          </a:p>
          <a:p>
            <a:pPr defTabSz="942655"/>
            <a:r>
              <a:rPr lang="nb-NO" dirty="0"/>
              <a:t>- Munkene lever i sølibat, og gir avkall på personlige eiendeler. De lever sammen i tempelfellesskap og mottar mat fra lokale buddhister. Målet deres er å bli opplyste og nå sitt høyeste menneskelige potensial gjennom meditasjon. Noen mener at kun munkene kan nå nirvana. </a:t>
            </a:r>
          </a:p>
          <a:p>
            <a:endParaRPr lang="nb-NO" dirty="0"/>
          </a:p>
        </p:txBody>
      </p:sp>
      <p:sp>
        <p:nvSpPr>
          <p:cNvPr id="4" name="Plassholder for lysbildenummer 3"/>
          <p:cNvSpPr>
            <a:spLocks noGrp="1"/>
          </p:cNvSpPr>
          <p:nvPr>
            <p:ph type="sldNum" sz="quarter" idx="10"/>
          </p:nvPr>
        </p:nvSpPr>
        <p:spPr/>
        <p:txBody>
          <a:bodyPr/>
          <a:lstStyle/>
          <a:p>
            <a:fld id="{E0F210F9-42F8-46FC-8F8A-0A345D653CDA}" type="slidenum">
              <a:rPr lang="nb-NO" smtClean="0"/>
              <a:t>4</a:t>
            </a:fld>
            <a:endParaRPr lang="nb-NO"/>
          </a:p>
        </p:txBody>
      </p:sp>
    </p:spTree>
    <p:extLst>
      <p:ext uri="{BB962C8B-B14F-4D97-AF65-F5344CB8AC3E}">
        <p14:creationId xmlns:p14="http://schemas.microsoft.com/office/powerpoint/2010/main" val="308943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 </a:t>
            </a:r>
          </a:p>
          <a:p>
            <a:endParaRPr lang="nb-NO">
              <a:cs typeface="Calibri"/>
            </a:endParaRPr>
          </a:p>
        </p:txBody>
      </p:sp>
      <p:sp>
        <p:nvSpPr>
          <p:cNvPr id="4" name="Plassholder for lysbildenummer 3"/>
          <p:cNvSpPr>
            <a:spLocks noGrp="1"/>
          </p:cNvSpPr>
          <p:nvPr>
            <p:ph type="sldNum" sz="quarter" idx="10"/>
          </p:nvPr>
        </p:nvSpPr>
        <p:spPr/>
        <p:txBody>
          <a:bodyPr/>
          <a:lstStyle/>
          <a:p>
            <a:fld id="{E0F210F9-42F8-46FC-8F8A-0A345D653CDA}" type="slidenum">
              <a:rPr lang="nb-NO"/>
              <a:t>7</a:t>
            </a:fld>
            <a:endParaRPr lang="nb-NO"/>
          </a:p>
        </p:txBody>
      </p:sp>
    </p:spTree>
    <p:extLst>
      <p:ext uri="{BB962C8B-B14F-4D97-AF65-F5344CB8AC3E}">
        <p14:creationId xmlns:p14="http://schemas.microsoft.com/office/powerpoint/2010/main" val="304265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28543BDC-0553-40FA-A4DB-EDAAA606CFF6}"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3120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28543BDC-0553-40FA-A4DB-EDAAA606CFF6}"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5271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28543BDC-0553-40FA-A4DB-EDAAA606CFF6}"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4546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28543BDC-0553-40FA-A4DB-EDAAA606CFF6}"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62610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28543BDC-0553-40FA-A4DB-EDAAA606CFF6}"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7666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28543BDC-0553-40FA-A4DB-EDAAA606CFF6}"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64166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28543BDC-0553-40FA-A4DB-EDAAA606CFF6}" type="datetimeFigureOut">
              <a:rPr lang="en-US" smtClean="0"/>
              <a:t>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89264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28543BDC-0553-40FA-A4DB-EDAAA606CFF6}" type="datetimeFigureOut">
              <a:rPr lang="en-US" smtClean="0"/>
              <a:t>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806914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43BDC-0553-40FA-A4DB-EDAAA606CFF6}" type="datetimeFigureOut">
              <a:rPr lang="en-US" smtClean="0"/>
              <a:t>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7097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28543BDC-0553-40FA-A4DB-EDAAA606CFF6}"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55029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28543BDC-0553-40FA-A4DB-EDAAA606CFF6}"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7074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43BDC-0553-40FA-A4DB-EDAAA606CFF6}" type="datetimeFigureOut">
              <a:rPr lang="en-US" smtClean="0"/>
              <a:t>1/28/2018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224946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095375" y="1104900"/>
            <a:ext cx="9144000" cy="2387600"/>
          </a:xfrm>
        </p:spPr>
        <p:txBody>
          <a:bodyPr/>
          <a:lstStyle/>
          <a:p>
            <a:endParaRPr lang="en-US" err="1"/>
          </a:p>
        </p:txBody>
      </p:sp>
      <p:sp>
        <p:nvSpPr>
          <p:cNvPr id="3" name="Undertittel 2"/>
          <p:cNvSpPr>
            <a:spLocks noGrp="1"/>
          </p:cNvSpPr>
          <p:nvPr>
            <p:ph type="subTitle" idx="1"/>
          </p:nvPr>
        </p:nvSpPr>
        <p:spPr>
          <a:xfrm>
            <a:off x="1590675" y="3686175"/>
            <a:ext cx="9144000" cy="1655762"/>
          </a:xfrm>
        </p:spPr>
        <p:txBody>
          <a:bodyPr vert="horz" lIns="91440" tIns="45720" rIns="91440" bIns="45720" rtlCol="0" anchor="t">
            <a:normAutofit/>
          </a:bodyPr>
          <a:lstStyle/>
          <a:p>
            <a:r>
              <a:rPr lang="en-US" b="1" err="1"/>
              <a:t>Profesjonsgruppe</a:t>
            </a:r>
            <a:r>
              <a:rPr lang="en-US" b="1"/>
              <a:t> B2</a:t>
            </a:r>
            <a:endParaRPr lang="en-US">
              <a:cs typeface="Calibri"/>
            </a:endParaRPr>
          </a:p>
          <a:p>
            <a:endParaRPr lang="en-US"/>
          </a:p>
          <a:p>
            <a:r>
              <a:rPr lang="en-US"/>
              <a:t>Elmira, Tarik, </a:t>
            </a:r>
            <a:r>
              <a:rPr lang="en-US" err="1"/>
              <a:t>Jardar</a:t>
            </a:r>
          </a:p>
        </p:txBody>
      </p:sp>
      <p:pic>
        <p:nvPicPr>
          <p:cNvPr id="4" name="Bilde 4" descr="Et bilde som inneholder plante, blomst&#10;&#10;Beskrivelse som er generert med svært høy visshet">
            <a:extLst>
              <a:ext uri="{FF2B5EF4-FFF2-40B4-BE49-F238E27FC236}">
                <a16:creationId xmlns:a16="http://schemas.microsoft.com/office/drawing/2014/main" id="{B85C40C9-D25A-49A6-9ACB-C4273EBCDA1E}"/>
              </a:ext>
            </a:extLst>
          </p:cNvPr>
          <p:cNvPicPr>
            <a:picLocks noChangeAspect="1"/>
          </p:cNvPicPr>
          <p:nvPr/>
        </p:nvPicPr>
        <p:blipFill>
          <a:blip r:embed="rId3"/>
          <a:stretch>
            <a:fillRect/>
          </a:stretch>
        </p:blipFill>
        <p:spPr>
          <a:xfrm>
            <a:off x="2514600" y="1140844"/>
            <a:ext cx="6862762" cy="2315024"/>
          </a:xfrm>
          <a:prstGeom prst="rect">
            <a:avLst/>
          </a:prstGeom>
        </p:spPr>
      </p:pic>
    </p:spTree>
    <p:extLst>
      <p:ext uri="{BB962C8B-B14F-4D97-AF65-F5344CB8AC3E}">
        <p14:creationId xmlns:p14="http://schemas.microsoft.com/office/powerpoint/2010/main" val="425312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64BF1F4-CD11-490B-A673-A2BC391012D0}"/>
              </a:ext>
            </a:extLst>
          </p:cNvPr>
          <p:cNvSpPr>
            <a:spLocks noGrp="1"/>
          </p:cNvSpPr>
          <p:nvPr>
            <p:ph idx="1"/>
          </p:nvPr>
        </p:nvSpPr>
        <p:spPr>
          <a:xfrm>
            <a:off x="838200" y="464456"/>
            <a:ext cx="10515600" cy="6393543"/>
          </a:xfrm>
        </p:spPr>
        <p:txBody>
          <a:bodyPr>
            <a:normAutofit fontScale="92500" lnSpcReduction="10000"/>
          </a:bodyPr>
          <a:lstStyle/>
          <a:p>
            <a:pPr marL="0" indent="0">
              <a:buNone/>
            </a:pPr>
            <a:r>
              <a:rPr lang="nb-NO" dirty="0"/>
              <a:t>«identifisere verdikonflikter i hverdagen, reflektere over verdiprioriteringer og holdninger og ha et bevisst forhold til hvordan disse kommer til uttrykk i arbeidet med barna». </a:t>
            </a:r>
          </a:p>
          <a:p>
            <a:pPr lvl="1"/>
            <a:r>
              <a:rPr lang="nb-NO" dirty="0"/>
              <a:t>Kategorisering av foresatte med ulik religiøs og kulturell identitet er stigmatiserende og hindrer samarbeid. Ikke skille mellom «vår» og «deres» religion og kultur, ikke skille mellom «oss» og «dem».  </a:t>
            </a:r>
          </a:p>
          <a:p>
            <a:pPr lvl="1"/>
            <a:r>
              <a:rPr lang="nb-NO" dirty="0"/>
              <a:t>Kommunikasjon og gjensidig forståelse kan motvirke utenforskap og lukkede rom, elementer som kan skape fremmedfrykt og rasisme. </a:t>
            </a:r>
          </a:p>
          <a:p>
            <a:pPr lvl="1"/>
            <a:r>
              <a:rPr lang="nb-NO" dirty="0"/>
              <a:t>Ikke favorisere enkelte religioner eller markeringer og gi ungene anerkjennelse for sine etniske, kulturelle og religiøse opphav. </a:t>
            </a:r>
          </a:p>
          <a:p>
            <a:pPr lvl="1"/>
            <a:endParaRPr lang="nb-NO" dirty="0"/>
          </a:p>
          <a:p>
            <a:pPr marL="0" indent="0">
              <a:buNone/>
            </a:pPr>
            <a:r>
              <a:rPr lang="nb-NO" dirty="0"/>
              <a:t>«reflektere over sine egne holdninger for best mulig å kunne formidle og fremme likeverd og likestilling» </a:t>
            </a:r>
          </a:p>
          <a:p>
            <a:pPr lvl="1"/>
            <a:r>
              <a:rPr lang="nb-NO" dirty="0"/>
              <a:t>Våre perspektiver kan ikke kun tolkes gjennom egne holdninger og meninger, når religionsutøvelse for enkelte er en universell og eksistensiell orientering til tilværelsen.</a:t>
            </a:r>
            <a:r>
              <a:rPr lang="nb-NO" b="1" dirty="0"/>
              <a:t> </a:t>
            </a:r>
          </a:p>
          <a:p>
            <a:pPr lvl="1"/>
            <a:r>
              <a:rPr lang="nb-NO" dirty="0"/>
              <a:t>Huske på at ungene kan oppfatte de voksnes personlige syn som sannheter.</a:t>
            </a:r>
          </a:p>
          <a:p>
            <a:pPr lvl="1"/>
            <a:r>
              <a:rPr lang="nb-NO" dirty="0"/>
              <a:t>De ansattes holdninger kan plukkes opp av ungene selv om disse ikke formidles direkte verbalt til barna. </a:t>
            </a:r>
          </a:p>
          <a:p>
            <a:endParaRPr lang="nb-NO" dirty="0"/>
          </a:p>
        </p:txBody>
      </p:sp>
    </p:spTree>
    <p:extLst>
      <p:ext uri="{BB962C8B-B14F-4D97-AF65-F5344CB8AC3E}">
        <p14:creationId xmlns:p14="http://schemas.microsoft.com/office/powerpoint/2010/main" val="350091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9545A55-C395-4D82-8750-6CDD1AE4AA30}"/>
              </a:ext>
            </a:extLst>
          </p:cNvPr>
          <p:cNvSpPr>
            <a:spLocks noGrp="1"/>
          </p:cNvSpPr>
          <p:nvPr>
            <p:ph idx="1"/>
          </p:nvPr>
        </p:nvSpPr>
        <p:spPr>
          <a:xfrm>
            <a:off x="595086" y="261256"/>
            <a:ext cx="10758714" cy="6596743"/>
          </a:xfrm>
        </p:spPr>
        <p:txBody>
          <a:bodyPr>
            <a:normAutofit fontScale="92500"/>
          </a:bodyPr>
          <a:lstStyle/>
          <a:p>
            <a:pPr marL="0" indent="0">
              <a:buNone/>
            </a:pPr>
            <a:r>
              <a:rPr lang="nb-NO" dirty="0"/>
              <a:t>«Barnehagen skal vise hvordan alle kan lære av hverandre og fremme barnas nysgjerrighet og undring over likheter og forskjeller». </a:t>
            </a:r>
          </a:p>
          <a:p>
            <a:pPr lvl="1"/>
            <a:r>
              <a:rPr lang="nb-NO" dirty="0"/>
              <a:t>Gi ungene tilgang til utkledningsklær/leker fra ulike kulturer så barna kan leke i ulike kontekster. </a:t>
            </a:r>
          </a:p>
          <a:p>
            <a:pPr lvl="1"/>
            <a:r>
              <a:rPr lang="nb-NO" dirty="0"/>
              <a:t>Barn og voksne søker kunnskap gjennom samtale og spørsmål: reflektere sammen. </a:t>
            </a:r>
          </a:p>
          <a:p>
            <a:pPr lvl="1"/>
            <a:r>
              <a:rPr lang="nb-NO" dirty="0"/>
              <a:t>Vurdere sannheter som presenteres, legge grunnlag for selvstendig tenkning og sette tanker og meninger inn i en kontekst med demokratiske verdier og inkluderende holdninger. </a:t>
            </a:r>
          </a:p>
          <a:p>
            <a:pPr marL="0" indent="0">
              <a:buNone/>
            </a:pPr>
            <a:r>
              <a:rPr lang="nb-NO" dirty="0"/>
              <a:t>«Skape interesse for samfunnets mangfold og forståelse for andre menneskers livsverden og levesett» og «gi barna forståelse av at samfunnet er i endring, og at de inngår i en historisk, nåtidig og fremtidig sammenheng». </a:t>
            </a:r>
          </a:p>
          <a:p>
            <a:pPr lvl="1"/>
            <a:r>
              <a:rPr lang="nb-NO" dirty="0"/>
              <a:t>Oppsøke gudshus: kirker, moskeer, templer. Se arkitektoniske utforminger, religiøse symboler, kunstneriske uttrykk og musikalske innslag. Konkretisert bilde av praktiseringen, mangfoldet og historieperspektivet.   </a:t>
            </a:r>
          </a:p>
          <a:p>
            <a:pPr lvl="1"/>
            <a:r>
              <a:rPr lang="nb-NO" dirty="0"/>
              <a:t>Samtale om ritualer og fortellinger, vise gjenstander og symboler, bilder, musikk, kunst –  formgivningsaktiviteter som tegning, plastelina, lage pyntegjenstander og symboler til dekorasjon, leker, laging/servering av mat. Dokumenteres med bilder, utstillinger.</a:t>
            </a:r>
          </a:p>
          <a:p>
            <a:endParaRPr lang="nb-NO" dirty="0"/>
          </a:p>
        </p:txBody>
      </p:sp>
    </p:spTree>
    <p:extLst>
      <p:ext uri="{BB962C8B-B14F-4D97-AF65-F5344CB8AC3E}">
        <p14:creationId xmlns:p14="http://schemas.microsoft.com/office/powerpoint/2010/main" val="350180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3E38E1-D57A-42E4-9B15-43E5E47BC5BF}"/>
              </a:ext>
            </a:extLst>
          </p:cNvPr>
          <p:cNvSpPr>
            <a:spLocks noGrp="1"/>
          </p:cNvSpPr>
          <p:nvPr>
            <p:ph type="title"/>
          </p:nvPr>
        </p:nvSpPr>
        <p:spPr/>
        <p:txBody>
          <a:bodyPr/>
          <a:lstStyle/>
          <a:p>
            <a:r>
              <a:rPr lang="nb-NO" dirty="0"/>
              <a:t>Spørsmål til diskusjon</a:t>
            </a:r>
          </a:p>
        </p:txBody>
      </p:sp>
      <p:sp>
        <p:nvSpPr>
          <p:cNvPr id="3" name="Plassholder for innhold 2">
            <a:extLst>
              <a:ext uri="{FF2B5EF4-FFF2-40B4-BE49-F238E27FC236}">
                <a16:creationId xmlns:a16="http://schemas.microsoft.com/office/drawing/2014/main" id="{4E39680C-2FF9-4994-ACC6-F3A113F165B5}"/>
              </a:ext>
            </a:extLst>
          </p:cNvPr>
          <p:cNvSpPr>
            <a:spLocks noGrp="1"/>
          </p:cNvSpPr>
          <p:nvPr>
            <p:ph idx="1"/>
          </p:nvPr>
        </p:nvSpPr>
        <p:spPr/>
        <p:txBody>
          <a:bodyPr>
            <a:normAutofit lnSpcReduction="10000"/>
          </a:bodyPr>
          <a:lstStyle/>
          <a:p>
            <a:r>
              <a:rPr lang="nb-NO" dirty="0"/>
              <a:t>Er det aktuelt og hensiktsmessig å sammenligne religionene og livssynene, se likheter og ulikheter? Hvordan kan vi eventuelt gjøre dette uten at religioner og livssyn blir satt opp mot hverandre og barna blir utfordret angående verdikonflikter? </a:t>
            </a:r>
          </a:p>
          <a:p>
            <a:r>
              <a:rPr lang="nb-NO" dirty="0"/>
              <a:t>Hvordan kan barnehagen formidle ulike religioner og livssyn og samtidig ivareta ungenes ulike kulturelle bakgrunn og verdiforståelser? </a:t>
            </a:r>
          </a:p>
          <a:p>
            <a:r>
              <a:rPr lang="nb-NO" dirty="0"/>
              <a:t>Hvilke signaler sender vi til foresatte med annen religiøs og kulturell identitet dersom vi ikke tar initiativ til å synliggjøre deres kultur og religion? </a:t>
            </a:r>
          </a:p>
          <a:p>
            <a:pPr marL="0" indent="0">
              <a:buNone/>
            </a:pPr>
            <a:r>
              <a:rPr lang="nb-NO" dirty="0"/>
              <a:t> </a:t>
            </a:r>
          </a:p>
          <a:p>
            <a:endParaRPr lang="nb-NO" dirty="0"/>
          </a:p>
          <a:p>
            <a:pPr marL="0" indent="0">
              <a:buNone/>
            </a:pPr>
            <a:endParaRPr lang="nb-NO" dirty="0"/>
          </a:p>
        </p:txBody>
      </p:sp>
    </p:spTree>
    <p:extLst>
      <p:ext uri="{BB962C8B-B14F-4D97-AF65-F5344CB8AC3E}">
        <p14:creationId xmlns:p14="http://schemas.microsoft.com/office/powerpoint/2010/main" val="360531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e 2" descr="Et bilde som inneholder himmel, utendørs, bygning, gjerde&#10;&#10;Beskrivelse som er generert med svært høy visshet">
            <a:extLst>
              <a:ext uri="{FF2B5EF4-FFF2-40B4-BE49-F238E27FC236}">
                <a16:creationId xmlns:a16="http://schemas.microsoft.com/office/drawing/2014/main" id="{82902BB0-68BF-4D0A-BB01-05194341D6E9}"/>
              </a:ext>
            </a:extLst>
          </p:cNvPr>
          <p:cNvPicPr>
            <a:picLocks noChangeAspect="1"/>
          </p:cNvPicPr>
          <p:nvPr/>
        </p:nvPicPr>
        <p:blipFill>
          <a:blip r:embed="rId3"/>
          <a:stretch>
            <a:fillRect/>
          </a:stretch>
        </p:blipFill>
        <p:spPr>
          <a:xfrm>
            <a:off x="4976029" y="917694"/>
            <a:ext cx="6731338" cy="5022613"/>
          </a:xfrm>
          <a:prstGeom prst="rect">
            <a:avLst/>
          </a:prstGeom>
        </p:spPr>
      </p:pic>
      <p:pic>
        <p:nvPicPr>
          <p:cNvPr id="4" name="Bilde 4" descr="Et bilde som inneholder klær, innendørs, vegg&#10;&#10;Beskrivelse som er generert med svært høy visshet">
            <a:extLst>
              <a:ext uri="{FF2B5EF4-FFF2-40B4-BE49-F238E27FC236}">
                <a16:creationId xmlns:a16="http://schemas.microsoft.com/office/drawing/2014/main" id="{5D45F8D9-F536-49C3-A6A8-9E2ED2B50EAA}"/>
              </a:ext>
            </a:extLst>
          </p:cNvPr>
          <p:cNvPicPr>
            <a:picLocks noChangeAspect="1"/>
          </p:cNvPicPr>
          <p:nvPr/>
        </p:nvPicPr>
        <p:blipFill>
          <a:blip r:embed="rId4"/>
          <a:stretch>
            <a:fillRect/>
          </a:stretch>
        </p:blipFill>
        <p:spPr>
          <a:xfrm>
            <a:off x="738284" y="484632"/>
            <a:ext cx="3916010" cy="5888737"/>
          </a:xfrm>
          <a:prstGeom prst="rect">
            <a:avLst/>
          </a:prstGeom>
        </p:spPr>
      </p:pic>
    </p:spTree>
    <p:extLst>
      <p:ext uri="{BB962C8B-B14F-4D97-AF65-F5344CB8AC3E}">
        <p14:creationId xmlns:p14="http://schemas.microsoft.com/office/powerpoint/2010/main" val="3710560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4" descr="Et bilde som inneholder bygning, himmel, utendørs, gudshus&#10;&#10;Beskrivelse som er generert med svært høy visshet">
            <a:extLst>
              <a:ext uri="{FF2B5EF4-FFF2-40B4-BE49-F238E27FC236}">
                <a16:creationId xmlns:a16="http://schemas.microsoft.com/office/drawing/2014/main" id="{EBD9FA25-C3FE-4DC1-9CBA-7E655F46588E}"/>
              </a:ext>
            </a:extLst>
          </p:cNvPr>
          <p:cNvPicPr>
            <a:picLocks noChangeAspect="1"/>
          </p:cNvPicPr>
          <p:nvPr/>
        </p:nvPicPr>
        <p:blipFill rotWithShape="1">
          <a:blip r:embed="rId3"/>
          <a:srcRect l="3545" r="3849"/>
          <a:stretch/>
        </p:blipFill>
        <p:spPr>
          <a:xfrm>
            <a:off x="7534654" y="3511296"/>
            <a:ext cx="4657346" cy="3346704"/>
          </a:xfrm>
          <a:prstGeom prst="rect">
            <a:avLst/>
          </a:prstGeom>
        </p:spPr>
      </p:pic>
      <p:pic>
        <p:nvPicPr>
          <p:cNvPr id="39" name="Bilde 39" descr="Et bilde som inneholder skjermbilde&#10;&#10;Beskrivelse som er generert med svært høy visshet">
            <a:extLst>
              <a:ext uri="{FF2B5EF4-FFF2-40B4-BE49-F238E27FC236}">
                <a16:creationId xmlns:a16="http://schemas.microsoft.com/office/drawing/2014/main" id="{0FC3EB88-5CE2-4009-8924-BFC94E0B57E8}"/>
              </a:ext>
            </a:extLst>
          </p:cNvPr>
          <p:cNvPicPr>
            <a:picLocks noChangeAspect="1"/>
          </p:cNvPicPr>
          <p:nvPr/>
        </p:nvPicPr>
        <p:blipFill rotWithShape="1">
          <a:blip r:embed="rId4"/>
          <a:srcRect t="4065"/>
          <a:stretch/>
        </p:blipFill>
        <p:spPr>
          <a:xfrm>
            <a:off x="7534656" y="1"/>
            <a:ext cx="4657344" cy="3346704"/>
          </a:xfrm>
          <a:prstGeom prst="rect">
            <a:avLst/>
          </a:prstGeom>
        </p:spPr>
      </p:pic>
      <p:pic>
        <p:nvPicPr>
          <p:cNvPr id="37" name="Bilde 37" descr="Et bilde som inneholder tekst, kart&#10;&#10;Beskrivelse som er generert med svært høy visshet">
            <a:extLst>
              <a:ext uri="{FF2B5EF4-FFF2-40B4-BE49-F238E27FC236}">
                <a16:creationId xmlns:a16="http://schemas.microsoft.com/office/drawing/2014/main" id="{D2632D6C-8F60-44D1-B451-CE1845264FDB}"/>
              </a:ext>
            </a:extLst>
          </p:cNvPr>
          <p:cNvPicPr>
            <a:picLocks noChangeAspect="1"/>
          </p:cNvPicPr>
          <p:nvPr/>
        </p:nvPicPr>
        <p:blipFill rotWithShape="1">
          <a:blip r:embed="rId5"/>
          <a:srcRect l="3358" r="5563"/>
          <a:stretch/>
        </p:blipFill>
        <p:spPr>
          <a:xfrm>
            <a:off x="-1" y="10"/>
            <a:ext cx="7370057" cy="6857990"/>
          </a:xfrm>
          <a:prstGeom prst="rect">
            <a:avLst/>
          </a:prstGeom>
        </p:spPr>
      </p:pic>
    </p:spTree>
    <p:extLst>
      <p:ext uri="{BB962C8B-B14F-4D97-AF65-F5344CB8AC3E}">
        <p14:creationId xmlns:p14="http://schemas.microsoft.com/office/powerpoint/2010/main" val="49584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FAA32A2A-6B99-4DB6-9C9F-B29B52440F57}"/>
              </a:ext>
            </a:extLst>
          </p:cNvPr>
          <p:cNvSpPr txBox="1"/>
          <p:nvPr/>
        </p:nvSpPr>
        <p:spPr>
          <a:xfrm>
            <a:off x="3886200" y="0"/>
            <a:ext cx="6096000" cy="67403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t>Buddha sa </a:t>
            </a:r>
            <a:endParaRPr lang="nb-NO">
              <a:cs typeface="Calibri"/>
            </a:endParaRPr>
          </a:p>
          <a:p>
            <a:r>
              <a:rPr lang="nb-NO"/>
              <a:t>Vi burde ønske</a:t>
            </a:r>
            <a:endParaRPr lang="nb-NO">
              <a:cs typeface="Calibri"/>
            </a:endParaRPr>
          </a:p>
          <a:p>
            <a:r>
              <a:rPr lang="nb-NO"/>
              <a:t>At alle levende vesener</a:t>
            </a:r>
            <a:endParaRPr lang="nb-NO">
              <a:cs typeface="Calibri"/>
            </a:endParaRPr>
          </a:p>
          <a:p>
            <a:r>
              <a:rPr lang="nb-NO"/>
              <a:t>Kan finne lykke og fred, </a:t>
            </a:r>
            <a:endParaRPr lang="nb-NO">
              <a:cs typeface="Calibri"/>
            </a:endParaRPr>
          </a:p>
          <a:p>
            <a:r>
              <a:rPr lang="nb-NO"/>
              <a:t>Og bli lykkelige til sinns!</a:t>
            </a:r>
            <a:endParaRPr lang="nb-NO">
              <a:cs typeface="Calibri"/>
            </a:endParaRPr>
          </a:p>
          <a:p>
            <a:endParaRPr lang="nb-NO"/>
          </a:p>
          <a:p>
            <a:r>
              <a:rPr lang="nb-NO"/>
              <a:t>Ja, la oss ønske at alle som lever, </a:t>
            </a:r>
            <a:endParaRPr lang="nb-NO">
              <a:cs typeface="Calibri"/>
            </a:endParaRPr>
          </a:p>
          <a:p>
            <a:r>
              <a:rPr lang="nb-NO"/>
              <a:t>Samme om de er sterke eller svake, </a:t>
            </a:r>
            <a:endParaRPr lang="nb-NO">
              <a:cs typeface="Calibri"/>
            </a:endParaRPr>
          </a:p>
          <a:p>
            <a:r>
              <a:rPr lang="nb-NO"/>
              <a:t>Lange eller korte, store eller små, </a:t>
            </a:r>
            <a:endParaRPr lang="nb-NO">
              <a:cs typeface="Calibri"/>
            </a:endParaRPr>
          </a:p>
          <a:p>
            <a:r>
              <a:rPr lang="nb-NO"/>
              <a:t>Samme om vi kan se dem eller ikke</a:t>
            </a:r>
            <a:endParaRPr lang="nb-NO">
              <a:cs typeface="Calibri"/>
            </a:endParaRPr>
          </a:p>
          <a:p>
            <a:r>
              <a:rPr lang="nb-NO"/>
              <a:t>Om de er nære eller fjerne, </a:t>
            </a:r>
            <a:endParaRPr lang="nb-NO">
              <a:cs typeface="Calibri"/>
            </a:endParaRPr>
          </a:p>
          <a:p>
            <a:r>
              <a:rPr lang="nb-NO"/>
              <a:t>Om de lever nå eller ikke er født ennå – </a:t>
            </a:r>
            <a:endParaRPr lang="nb-NO">
              <a:cs typeface="Calibri"/>
            </a:endParaRPr>
          </a:p>
          <a:p>
            <a:r>
              <a:rPr lang="nb-NO"/>
              <a:t>La oss ønske at alle kan være lykkelige! </a:t>
            </a:r>
            <a:endParaRPr lang="nb-NO">
              <a:cs typeface="Calibri"/>
            </a:endParaRPr>
          </a:p>
          <a:p>
            <a:endParaRPr lang="nb-NO"/>
          </a:p>
          <a:p>
            <a:r>
              <a:rPr lang="nb-NO"/>
              <a:t>La oss aldri svikte hverandre </a:t>
            </a:r>
            <a:endParaRPr lang="nb-NO">
              <a:cs typeface="Calibri"/>
            </a:endParaRPr>
          </a:p>
          <a:p>
            <a:r>
              <a:rPr lang="nb-NO"/>
              <a:t>Og ikke føle forakt for noen, </a:t>
            </a:r>
            <a:endParaRPr lang="nb-NO">
              <a:cs typeface="Calibri"/>
            </a:endParaRPr>
          </a:p>
          <a:p>
            <a:r>
              <a:rPr lang="nb-NO"/>
              <a:t>Og aldri ønske hverandre noe vondt, </a:t>
            </a:r>
            <a:endParaRPr lang="nb-NO">
              <a:cs typeface="Calibri"/>
            </a:endParaRPr>
          </a:p>
          <a:p>
            <a:r>
              <a:rPr lang="nb-NO"/>
              <a:t>Verken ut fra motvilje eller fordi vi er bråsinte!</a:t>
            </a:r>
            <a:endParaRPr lang="nb-NO">
              <a:cs typeface="Calibri"/>
            </a:endParaRPr>
          </a:p>
          <a:p>
            <a:endParaRPr lang="nb-NO"/>
          </a:p>
          <a:p>
            <a:r>
              <a:rPr lang="nb-NO"/>
              <a:t>La oss utstråle grenseløs kjærlighet </a:t>
            </a:r>
            <a:endParaRPr lang="nb-NO">
              <a:cs typeface="Calibri"/>
            </a:endParaRPr>
          </a:p>
          <a:p>
            <a:r>
              <a:rPr lang="nb-NO"/>
              <a:t>Til alt som lever, </a:t>
            </a:r>
            <a:endParaRPr lang="nb-NO">
              <a:cs typeface="Calibri"/>
            </a:endParaRPr>
          </a:p>
          <a:p>
            <a:r>
              <a:rPr lang="nb-NO"/>
              <a:t>Som når en mor er villig</a:t>
            </a:r>
            <a:endParaRPr lang="nb-NO">
              <a:cs typeface="Calibri"/>
            </a:endParaRPr>
          </a:p>
          <a:p>
            <a:r>
              <a:rPr lang="nb-NO"/>
              <a:t>Til å våge livet</a:t>
            </a:r>
            <a:endParaRPr lang="nb-NO">
              <a:cs typeface="Calibri"/>
            </a:endParaRPr>
          </a:p>
          <a:p>
            <a:r>
              <a:rPr lang="nb-NO"/>
              <a:t>For å beskytte sitt eneste barn. </a:t>
            </a:r>
            <a:endParaRPr lang="nb-NO">
              <a:cs typeface="Calibri"/>
            </a:endParaRPr>
          </a:p>
        </p:txBody>
      </p:sp>
      <p:pic>
        <p:nvPicPr>
          <p:cNvPr id="3" name="Bilde 3" descr="Et bilde som inneholder innendørs, gulv, bord&#10;&#10;Beskrivelse som er generert med høy visshet">
            <a:extLst>
              <a:ext uri="{FF2B5EF4-FFF2-40B4-BE49-F238E27FC236}">
                <a16:creationId xmlns:a16="http://schemas.microsoft.com/office/drawing/2014/main" id="{DB532831-3326-48D7-8B2E-E1F78E17E4C8}"/>
              </a:ext>
            </a:extLst>
          </p:cNvPr>
          <p:cNvPicPr>
            <a:picLocks noChangeAspect="1"/>
          </p:cNvPicPr>
          <p:nvPr/>
        </p:nvPicPr>
        <p:blipFill>
          <a:blip r:embed="rId3"/>
          <a:stretch>
            <a:fillRect/>
          </a:stretch>
        </p:blipFill>
        <p:spPr>
          <a:xfrm>
            <a:off x="369888" y="484188"/>
            <a:ext cx="3416300" cy="5975868"/>
          </a:xfrm>
          <a:prstGeom prst="rect">
            <a:avLst/>
          </a:prstGeom>
        </p:spPr>
      </p:pic>
      <p:pic>
        <p:nvPicPr>
          <p:cNvPr id="5" name="Bilde 5" descr="Et bilde som inneholder person, gruppe&#10;&#10;Beskrivelse som er generert med høy visshet">
            <a:extLst>
              <a:ext uri="{FF2B5EF4-FFF2-40B4-BE49-F238E27FC236}">
                <a16:creationId xmlns:a16="http://schemas.microsoft.com/office/drawing/2014/main" id="{1D9F142D-DB96-4CAD-B1A3-5B736C8C44E4}"/>
              </a:ext>
            </a:extLst>
          </p:cNvPr>
          <p:cNvPicPr>
            <a:picLocks noChangeAspect="1"/>
          </p:cNvPicPr>
          <p:nvPr/>
        </p:nvPicPr>
        <p:blipFill>
          <a:blip r:embed="rId4"/>
          <a:stretch>
            <a:fillRect/>
          </a:stretch>
        </p:blipFill>
        <p:spPr>
          <a:xfrm>
            <a:off x="7635875" y="90488"/>
            <a:ext cx="4478369" cy="2195512"/>
          </a:xfrm>
          <a:prstGeom prst="rect">
            <a:avLst/>
          </a:prstGeom>
        </p:spPr>
      </p:pic>
      <p:pic>
        <p:nvPicPr>
          <p:cNvPr id="4" name="Bilde 5" descr="Et bilde som inneholder dronning, tre, skilt, utendørs&#10;&#10;Beskrivelse som er generert med svært høy visshet">
            <a:extLst>
              <a:ext uri="{FF2B5EF4-FFF2-40B4-BE49-F238E27FC236}">
                <a16:creationId xmlns:a16="http://schemas.microsoft.com/office/drawing/2014/main" id="{7E29B012-C235-481E-A596-4CD3240F85F5}"/>
              </a:ext>
            </a:extLst>
          </p:cNvPr>
          <p:cNvPicPr>
            <a:picLocks noChangeAspect="1"/>
          </p:cNvPicPr>
          <p:nvPr/>
        </p:nvPicPr>
        <p:blipFill>
          <a:blip r:embed="rId5"/>
          <a:stretch>
            <a:fillRect/>
          </a:stretch>
        </p:blipFill>
        <p:spPr>
          <a:xfrm>
            <a:off x="9124950" y="3252788"/>
            <a:ext cx="2505254" cy="2633662"/>
          </a:xfrm>
          <a:prstGeom prst="rect">
            <a:avLst/>
          </a:prstGeom>
        </p:spPr>
      </p:pic>
    </p:spTree>
    <p:extLst>
      <p:ext uri="{BB962C8B-B14F-4D97-AF65-F5344CB8AC3E}">
        <p14:creationId xmlns:p14="http://schemas.microsoft.com/office/powerpoint/2010/main" val="404393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53959DB-756A-4D1A-B81D-23F8D886233B}"/>
              </a:ext>
            </a:extLst>
          </p:cNvPr>
          <p:cNvSpPr>
            <a:spLocks noGrp="1"/>
          </p:cNvSpPr>
          <p:nvPr>
            <p:ph idx="1"/>
          </p:nvPr>
        </p:nvSpPr>
        <p:spPr>
          <a:xfrm>
            <a:off x="838200" y="899886"/>
            <a:ext cx="10515600" cy="5958114"/>
          </a:xfrm>
        </p:spPr>
        <p:txBody>
          <a:bodyPr>
            <a:normAutofit fontScale="92500"/>
          </a:bodyPr>
          <a:lstStyle/>
          <a:p>
            <a:r>
              <a:rPr lang="nb-NO" dirty="0"/>
              <a:t>Buddha – Målet. Se tilværelsen gjennom Buddhas øyne, som en opplyst. </a:t>
            </a:r>
          </a:p>
          <a:p>
            <a:r>
              <a:rPr lang="nb-NO" dirty="0"/>
              <a:t>Dharma - Veien. Buddhas lære ble kalt Dharma som betyr «slik ting er». </a:t>
            </a:r>
          </a:p>
          <a:p>
            <a:r>
              <a:rPr lang="nb-NO" dirty="0" err="1"/>
              <a:t>Sangha</a:t>
            </a:r>
            <a:r>
              <a:rPr lang="nb-NO" dirty="0"/>
              <a:t> - Fellesskapet. Ordensfellesskapet buddhistene slutter seg til. </a:t>
            </a:r>
          </a:p>
          <a:p>
            <a:r>
              <a:rPr lang="nb-NO" dirty="0" err="1"/>
              <a:t>Anatman</a:t>
            </a:r>
            <a:r>
              <a:rPr lang="nb-NO" dirty="0"/>
              <a:t> – menneskene har ikke sjel, er i stadig utvikling gjennom ytre form, fornemmelser, forestillinger, viljesimpulser og bevissthet </a:t>
            </a:r>
          </a:p>
          <a:p>
            <a:r>
              <a:rPr lang="nb-NO" dirty="0"/>
              <a:t>Meditasjon - innsikt i sinnet, erkjenne verden som den er, ikke søke etter høyere tilstander og absolutte sannheter </a:t>
            </a:r>
          </a:p>
          <a:p>
            <a:r>
              <a:rPr lang="nb-NO" dirty="0"/>
              <a:t>Karma – «gjerningenes lov» - handlingens konsekvens. Kun mennesker tilegner seg karma, eneste måte å nærme seg gudeverden og nirvana. </a:t>
            </a:r>
          </a:p>
          <a:p>
            <a:r>
              <a:rPr lang="nb-NO" dirty="0"/>
              <a:t>Samsara – gjenfødelse og eksistenssyklus. </a:t>
            </a:r>
          </a:p>
          <a:p>
            <a:r>
              <a:rPr lang="nb-NO" dirty="0"/>
              <a:t>Nirvana – slutten på lidelsen og gjenfødelsene.  </a:t>
            </a:r>
          </a:p>
          <a:p>
            <a:pPr marL="0" indent="0">
              <a:buNone/>
            </a:pPr>
            <a:r>
              <a:rPr lang="nb-NO" dirty="0"/>
              <a:t> </a:t>
            </a:r>
          </a:p>
        </p:txBody>
      </p:sp>
    </p:spTree>
    <p:extLst>
      <p:ext uri="{BB962C8B-B14F-4D97-AF65-F5344CB8AC3E}">
        <p14:creationId xmlns:p14="http://schemas.microsoft.com/office/powerpoint/2010/main" val="244716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C7C55B5-5465-478D-AD15-0E3EC4D94C68}"/>
              </a:ext>
            </a:extLst>
          </p:cNvPr>
          <p:cNvSpPr>
            <a:spLocks noGrp="1"/>
          </p:cNvSpPr>
          <p:nvPr>
            <p:ph idx="1"/>
          </p:nvPr>
        </p:nvSpPr>
        <p:spPr>
          <a:xfrm>
            <a:off x="838200" y="216568"/>
            <a:ext cx="10515600" cy="6641431"/>
          </a:xfrm>
        </p:spPr>
        <p:txBody>
          <a:bodyPr>
            <a:normAutofit fontScale="92500" lnSpcReduction="10000"/>
          </a:bodyPr>
          <a:lstStyle/>
          <a:p>
            <a:pPr marL="0" indent="0">
              <a:buNone/>
            </a:pPr>
            <a:r>
              <a:rPr lang="nb-NO" sz="4100" dirty="0">
                <a:latin typeface="+mj-lt"/>
              </a:rPr>
              <a:t>Historien om Buddha</a:t>
            </a:r>
          </a:p>
          <a:p>
            <a:pPr marL="0" indent="0">
              <a:buNone/>
            </a:pPr>
            <a:endParaRPr lang="nb-NO" dirty="0"/>
          </a:p>
          <a:p>
            <a:pPr marL="0" indent="0">
              <a:buNone/>
            </a:pPr>
            <a:r>
              <a:rPr lang="nb-NO" dirty="0"/>
              <a:t>Siddharta Gautama, kongesønn i India. Spådom med 4 tegn: en syk, en gammel, et lik og en asket. Oppvåkning uten guddommelig hjelp: ingen allmektig skapende Gud.</a:t>
            </a:r>
          </a:p>
          <a:p>
            <a:pPr marL="0" indent="0">
              <a:buNone/>
            </a:pPr>
            <a:r>
              <a:rPr lang="nb-NO" dirty="0"/>
              <a:t>Innsikten innebar evig eksistenssyklus: samsara (gjenfødelse), karma og de fire edle sannheter: diagnose og behandling av menneskelig lidelse. Buddha så at all glede er midlertidig og avløses av smerte og lidelse. Menneskene kan aldri bli lykkelige så lenge de «tørster» etter kortsiktige gleder. Med Buddhas kunnskap kan denne «tørsten» slukkes, og menneskene starte sin vei mot </a:t>
            </a:r>
            <a:r>
              <a:rPr lang="nb-NO" dirty="0">
                <a:cs typeface="Calibri"/>
              </a:rPr>
              <a:t>nirvana gjennom etisk handling (karma) og innsikt (meditasjon)</a:t>
            </a:r>
          </a:p>
          <a:p>
            <a:pPr marL="0" indent="0">
              <a:buNone/>
            </a:pPr>
            <a:r>
              <a:rPr lang="nb-NO" sz="4000" dirty="0">
                <a:latin typeface="+mj-lt"/>
                <a:cs typeface="Calibri"/>
              </a:rPr>
              <a:t>Høytider</a:t>
            </a:r>
          </a:p>
          <a:p>
            <a:pPr>
              <a:buFont typeface="Arial"/>
            </a:pPr>
            <a:r>
              <a:rPr lang="nb-NO" dirty="0" err="1">
                <a:cs typeface="Calibri"/>
              </a:rPr>
              <a:t>Vesak</a:t>
            </a:r>
            <a:r>
              <a:rPr lang="nb-NO" dirty="0">
                <a:cs typeface="Calibri"/>
              </a:rPr>
              <a:t> – minnes Buddhas fødsel, oppvåkning og død, feires sen april, tidlig mai. Feires i templene og gatene </a:t>
            </a:r>
            <a:endParaRPr lang="nb-NO" dirty="0"/>
          </a:p>
          <a:p>
            <a:pPr>
              <a:buFont typeface="Arial"/>
            </a:pPr>
            <a:r>
              <a:rPr lang="nb-NO" dirty="0" err="1">
                <a:cs typeface="Calibri"/>
              </a:rPr>
              <a:t>Vulan</a:t>
            </a:r>
            <a:r>
              <a:rPr lang="nb-NO" dirty="0">
                <a:cs typeface="Calibri"/>
              </a:rPr>
              <a:t> – minnefest for de døde der man viser omsorg og respekt for de som gikk bort, særlig mødrene. Avvikles i september </a:t>
            </a:r>
          </a:p>
          <a:p>
            <a:pPr marL="0" indent="0">
              <a:buNone/>
            </a:pPr>
            <a:endParaRPr lang="nb-NO" dirty="0"/>
          </a:p>
          <a:p>
            <a:endParaRPr lang="nb-NO" dirty="0"/>
          </a:p>
          <a:p>
            <a:endParaRPr lang="nb-NO" dirty="0"/>
          </a:p>
        </p:txBody>
      </p:sp>
    </p:spTree>
    <p:extLst>
      <p:ext uri="{BB962C8B-B14F-4D97-AF65-F5344CB8AC3E}">
        <p14:creationId xmlns:p14="http://schemas.microsoft.com/office/powerpoint/2010/main" val="410481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F235DD-32D8-443D-852C-32C967B6CA2C}"/>
              </a:ext>
            </a:extLst>
          </p:cNvPr>
          <p:cNvSpPr>
            <a:spLocks noGrp="1"/>
          </p:cNvSpPr>
          <p:nvPr>
            <p:ph type="title"/>
          </p:nvPr>
        </p:nvSpPr>
        <p:spPr/>
        <p:txBody>
          <a:bodyPr/>
          <a:lstStyle/>
          <a:p>
            <a:r>
              <a:rPr lang="nb-NO" dirty="0">
                <a:cs typeface="Calibri Light"/>
              </a:rPr>
              <a:t>Barnas buddhisme </a:t>
            </a:r>
            <a:endParaRPr lang="nb-NO" dirty="0"/>
          </a:p>
        </p:txBody>
      </p:sp>
      <p:sp>
        <p:nvSpPr>
          <p:cNvPr id="3" name="Plassholder for innhold 2">
            <a:extLst>
              <a:ext uri="{FF2B5EF4-FFF2-40B4-BE49-F238E27FC236}">
                <a16:creationId xmlns:a16="http://schemas.microsoft.com/office/drawing/2014/main" id="{A837D17F-8216-467F-AD80-2367B420B6C7}"/>
              </a:ext>
            </a:extLst>
          </p:cNvPr>
          <p:cNvSpPr>
            <a:spLocks noGrp="1"/>
          </p:cNvSpPr>
          <p:nvPr>
            <p:ph idx="1"/>
          </p:nvPr>
        </p:nvSpPr>
        <p:spPr>
          <a:xfrm>
            <a:off x="838200" y="1352550"/>
            <a:ext cx="10515600" cy="5505450"/>
          </a:xfrm>
        </p:spPr>
        <p:txBody>
          <a:bodyPr vert="horz" lIns="91440" tIns="45720" rIns="91440" bIns="45720" rtlCol="0" anchor="t">
            <a:normAutofit/>
          </a:bodyPr>
          <a:lstStyle/>
          <a:p>
            <a:r>
              <a:rPr lang="nb-NO" dirty="0">
                <a:cs typeface="Calibri"/>
              </a:rPr>
              <a:t>Barna kan få kjennskap til sin kulturelle identitet gjennom engasjerte tradisjonsformidlere.</a:t>
            </a:r>
          </a:p>
          <a:p>
            <a:r>
              <a:rPr lang="nb-NO" dirty="0">
                <a:cs typeface="Calibri"/>
              </a:rPr>
              <a:t>Boken «Prinsen som våknet» er tilpasset barn og unge og omhandler sentrale begivenheter i Buddhas liv samt allmennmenneskelige og etiske sider med buddhismen. </a:t>
            </a:r>
          </a:p>
          <a:p>
            <a:pPr lvl="1"/>
            <a:r>
              <a:rPr lang="nb-NO" dirty="0">
                <a:cs typeface="Calibri"/>
              </a:rPr>
              <a:t>Målet med disse fortellingene er å gi innsikt i bla. kjærlighet, medfølelse, vennlighet og måtehold som en del av den etiske sosialiseringen. </a:t>
            </a:r>
          </a:p>
          <a:p>
            <a:pPr lvl="1"/>
            <a:r>
              <a:rPr lang="nb-NO" dirty="0">
                <a:cs typeface="Calibri"/>
              </a:rPr>
              <a:t>Vise barna etiske og filosofiske aspekter, lære om naturens verdi og å behandle alt og alle med vennlighet og respekt. </a:t>
            </a:r>
          </a:p>
          <a:p>
            <a:pPr lvl="1"/>
            <a:r>
              <a:rPr lang="nb-NO" dirty="0">
                <a:cs typeface="Calibri"/>
              </a:rPr>
              <a:t>Håpet er at dette vil kunne gi grunnlag for omtenksomme og reflekterte barn som respekterer og aksepterer ulikheter. </a:t>
            </a:r>
          </a:p>
          <a:p>
            <a:pPr lvl="1"/>
            <a:r>
              <a:rPr lang="nb-NO" dirty="0">
                <a:cs typeface="Calibri"/>
              </a:rPr>
              <a:t>Legger vekt på harmoni, stillhet og konsentrasjon som viktige elementer. Disse verdiene formidles til ungene med å praktisere selv. </a:t>
            </a:r>
          </a:p>
          <a:p>
            <a:endParaRPr lang="nb-NO" dirty="0">
              <a:cs typeface="Calibri"/>
            </a:endParaRPr>
          </a:p>
          <a:p>
            <a:pPr marL="0" indent="0">
              <a:buNone/>
            </a:pPr>
            <a:endParaRPr lang="nb-NO" dirty="0">
              <a:cs typeface="Calibri"/>
            </a:endParaRPr>
          </a:p>
          <a:p>
            <a:endParaRPr lang="nb-NO" dirty="0">
              <a:cs typeface="Calibri"/>
            </a:endParaRPr>
          </a:p>
        </p:txBody>
      </p:sp>
    </p:spTree>
    <p:extLst>
      <p:ext uri="{BB962C8B-B14F-4D97-AF65-F5344CB8AC3E}">
        <p14:creationId xmlns:p14="http://schemas.microsoft.com/office/powerpoint/2010/main" val="2055804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DD4AE53-3C14-4A47-B8F3-BB89D10EE7F7}"/>
              </a:ext>
            </a:extLst>
          </p:cNvPr>
          <p:cNvSpPr>
            <a:spLocks noGrp="1"/>
          </p:cNvSpPr>
          <p:nvPr>
            <p:ph idx="1"/>
          </p:nvPr>
        </p:nvSpPr>
        <p:spPr>
          <a:xfrm>
            <a:off x="838200" y="0"/>
            <a:ext cx="10515600" cy="6858000"/>
          </a:xfrm>
        </p:spPr>
        <p:txBody>
          <a:bodyPr vert="horz" lIns="91440" tIns="45720" rIns="91440" bIns="45720" rtlCol="0" anchor="t">
            <a:normAutofit fontScale="92500" lnSpcReduction="10000"/>
          </a:bodyPr>
          <a:lstStyle/>
          <a:p>
            <a:pPr marL="0" indent="0">
              <a:buNone/>
            </a:pPr>
            <a:endParaRPr lang="nb-NO" dirty="0"/>
          </a:p>
          <a:p>
            <a:pPr marL="0" indent="0">
              <a:buNone/>
            </a:pPr>
            <a:r>
              <a:rPr lang="nb-NO" dirty="0"/>
              <a:t>Rammeplanen sier at barnehagen gjennom arbeid med etikk, religion og filosofi «skal bidra til at barna får kjennskap til grunnleggende verdier i kristen og humanistisk arv og tradisjon og blir kjent med religioner og livssyn som er representert i barnehagen», </a:t>
            </a:r>
          </a:p>
          <a:p>
            <a:pPr lvl="1"/>
            <a:r>
              <a:rPr lang="nb-NO" dirty="0"/>
              <a:t>Religiøse, kulturelle, etniske og nasjonale høytider med på å forme vår identitet og plass i samfunnet. </a:t>
            </a:r>
          </a:p>
          <a:p>
            <a:pPr lvl="1"/>
            <a:r>
              <a:rPr lang="nb-NO" dirty="0"/>
              <a:t>Formulerer eksplisitt markering av den kristne kulturarven, mer svevende når det gjelder andre religioner og livssyn. </a:t>
            </a:r>
          </a:p>
          <a:p>
            <a:pPr lvl="1"/>
            <a:r>
              <a:rPr lang="nb-NO" dirty="0"/>
              <a:t>Kan gi store demografiske og geografiske utslag i formidlingen. </a:t>
            </a:r>
          </a:p>
          <a:p>
            <a:pPr marL="0" indent="0">
              <a:buNone/>
            </a:pPr>
            <a:r>
              <a:rPr lang="nb-NO" dirty="0"/>
              <a:t>«gi barna kjennskap til og markere merkedager, høytider og tradisjoner i den kristne kulturarven og andre religioner og livssyn som er representert i barnehagen» </a:t>
            </a:r>
          </a:p>
          <a:p>
            <a:pPr lvl="1"/>
            <a:r>
              <a:rPr lang="nb-NO" dirty="0"/>
              <a:t>På selve høytidsdagen: temadag som vier hele dagen til høytiden. </a:t>
            </a:r>
          </a:p>
          <a:p>
            <a:pPr lvl="1"/>
            <a:r>
              <a:rPr lang="nb-NO" dirty="0"/>
              <a:t>Høytidsfeiring knyttes til forkynnelse, ritualer og annet som finner sted i regi av trossamfunn eller hjemmet. I samtaler med barnegruppen vil det være viktig er å unngå forkynnelse/ensidig påvirkning av visse religioner. </a:t>
            </a:r>
          </a:p>
          <a:p>
            <a:pPr lvl="1"/>
            <a:r>
              <a:rPr lang="nb-NO" dirty="0"/>
              <a:t>Høytidsmarkering: Markerer ulike religioners høytider, samler barn med ulik religionstilhørighet, aktiviteter på barnas premisser, engasjert formidling og samtale. </a:t>
            </a:r>
          </a:p>
          <a:p>
            <a:pPr lvl="1"/>
            <a:endParaRPr lang="nb-NO" dirty="0"/>
          </a:p>
          <a:p>
            <a:pPr marL="0" indent="0">
              <a:buNone/>
            </a:pPr>
            <a:endParaRPr lang="nb-NO" dirty="0"/>
          </a:p>
          <a:p>
            <a:pPr marL="0" indent="0">
              <a:buNone/>
            </a:pPr>
            <a:endParaRPr lang="nb-NO" dirty="0">
              <a:cs typeface="Calibri"/>
            </a:endParaRPr>
          </a:p>
        </p:txBody>
      </p:sp>
    </p:spTree>
    <p:extLst>
      <p:ext uri="{BB962C8B-B14F-4D97-AF65-F5344CB8AC3E}">
        <p14:creationId xmlns:p14="http://schemas.microsoft.com/office/powerpoint/2010/main" val="85376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D2D9427-E77E-4405-913D-D068C5F0413B}"/>
              </a:ext>
            </a:extLst>
          </p:cNvPr>
          <p:cNvSpPr>
            <a:spLocks noGrp="1"/>
          </p:cNvSpPr>
          <p:nvPr>
            <p:ph idx="1"/>
          </p:nvPr>
        </p:nvSpPr>
        <p:spPr>
          <a:xfrm>
            <a:off x="508000" y="188686"/>
            <a:ext cx="10845800" cy="6669314"/>
          </a:xfrm>
        </p:spPr>
        <p:txBody>
          <a:bodyPr>
            <a:normAutofit lnSpcReduction="10000"/>
          </a:bodyPr>
          <a:lstStyle/>
          <a:p>
            <a:pPr lvl="1"/>
            <a:r>
              <a:rPr lang="nb-NO" dirty="0"/>
              <a:t>Religionsutøvelse med tolkninger og praktiseringer</a:t>
            </a:r>
            <a:r>
              <a:rPr lang="nb-NO" b="1" dirty="0"/>
              <a:t> </a:t>
            </a:r>
            <a:r>
              <a:rPr lang="nb-NO" dirty="0"/>
              <a:t>kan arte seg på ulike måter for den enkelte. Foresatte ingen homogen gruppe. Involveres i den grad de selv ønsker. Sikre at ungene ikke kommer i lojalitetskonflikter. </a:t>
            </a:r>
          </a:p>
          <a:p>
            <a:pPr marL="0" indent="0">
              <a:buNone/>
            </a:pPr>
            <a:r>
              <a:rPr lang="nb-NO" dirty="0"/>
              <a:t>Personalet skal «utforske og undre seg over eksistensielle, etiske, religiøse, livssynsmessige og filosofiske spørsmål sammen med barna» </a:t>
            </a:r>
          </a:p>
          <a:p>
            <a:pPr lvl="1"/>
            <a:r>
              <a:rPr lang="nb-NO" dirty="0"/>
              <a:t>Formidle sammenhengen religion og høytid gjennom samtale i forkant og etterkant av høytidsmarkeringen, om hvem som feirer høytiden og geografisk/historisk tilknytning. </a:t>
            </a:r>
          </a:p>
          <a:p>
            <a:pPr lvl="1"/>
            <a:r>
              <a:rPr lang="nb-NO" dirty="0"/>
              <a:t>Knytte sammen religionene/livssynene med å fokusere på de allmennetiske likhetene.  </a:t>
            </a:r>
          </a:p>
          <a:p>
            <a:pPr marL="0" indent="0">
              <a:buNone/>
            </a:pPr>
            <a:r>
              <a:rPr lang="nb-NO" dirty="0"/>
              <a:t>«samtale med barna om religiøse og kulturelle uttrykk og være bevisst på hvordan egen deltakelse kan støtte og utvide barnas tenkning»</a:t>
            </a:r>
          </a:p>
          <a:p>
            <a:pPr lvl="1"/>
            <a:r>
              <a:rPr lang="nb-NO" dirty="0"/>
              <a:t>Ungenes utbytte av kunnskapsformidlingen avhenger av de ansattes kompetanse. </a:t>
            </a:r>
          </a:p>
          <a:p>
            <a:pPr lvl="1"/>
            <a:r>
              <a:rPr lang="nb-NO" dirty="0"/>
              <a:t>Manglende kunnskaper og forutinntatte holdninger kan gi fordommer og stigmatisering.</a:t>
            </a:r>
          </a:p>
          <a:p>
            <a:pPr lvl="1"/>
            <a:r>
              <a:rPr lang="nb-NO" dirty="0"/>
              <a:t>Personalet er reflekterte og objektive i sin framstilling og engasjerer seg i religions – og livssynsformidlingen</a:t>
            </a:r>
          </a:p>
          <a:p>
            <a:endParaRPr lang="nb-NO" dirty="0"/>
          </a:p>
        </p:txBody>
      </p:sp>
    </p:spTree>
    <p:extLst>
      <p:ext uri="{BB962C8B-B14F-4D97-AF65-F5344CB8AC3E}">
        <p14:creationId xmlns:p14="http://schemas.microsoft.com/office/powerpoint/2010/main" val="1787488008"/>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1536</Words>
  <Application>Microsoft Office PowerPoint</Application>
  <PresentationFormat>Widescreen</PresentationFormat>
  <Paragraphs>108</Paragraphs>
  <Slides>12</Slides>
  <Notes>5</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12</vt:i4>
      </vt:variant>
    </vt:vector>
  </HeadingPairs>
  <TitlesOfParts>
    <vt:vector size="16" baseType="lpstr">
      <vt:lpstr>Arial</vt:lpstr>
      <vt:lpstr>Calibri</vt:lpstr>
      <vt:lpstr>Calibri Light</vt:lpstr>
      <vt:lpstr>Office-tema</vt:lpstr>
      <vt:lpstr>PowerPoint-presentasjon</vt:lpstr>
      <vt:lpstr>PowerPoint-presentasjon</vt:lpstr>
      <vt:lpstr>PowerPoint-presentasjon</vt:lpstr>
      <vt:lpstr>PowerPoint-presentasjon</vt:lpstr>
      <vt:lpstr>PowerPoint-presentasjon</vt:lpstr>
      <vt:lpstr>PowerPoint-presentasjon</vt:lpstr>
      <vt:lpstr>Barnas buddhisme </vt:lpstr>
      <vt:lpstr>PowerPoint-presentasjon</vt:lpstr>
      <vt:lpstr>PowerPoint-presentasjon</vt:lpstr>
      <vt:lpstr>PowerPoint-presentasjon</vt:lpstr>
      <vt:lpstr>PowerPoint-presentasjon</vt:lpstr>
      <vt:lpstr>Spørsmål til diskusjon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jardaragne</dc:creator>
  <cp:lastModifiedBy>Jardar Agne Næverlid Borgen</cp:lastModifiedBy>
  <cp:revision>21</cp:revision>
  <cp:lastPrinted>2018-01-28T16:23:56Z</cp:lastPrinted>
  <dcterms:modified xsi:type="dcterms:W3CDTF">2018-01-29T13:18:28Z</dcterms:modified>
</cp:coreProperties>
</file>